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21" r:id="rId2"/>
    <p:sldMasterId id="2147483833" r:id="rId3"/>
  </p:sldMasterIdLst>
  <p:notesMasterIdLst>
    <p:notesMasterId r:id="rId29"/>
  </p:notesMasterIdLst>
  <p:sldIdLst>
    <p:sldId id="256" r:id="rId4"/>
    <p:sldId id="270" r:id="rId5"/>
    <p:sldId id="272" r:id="rId6"/>
    <p:sldId id="262" r:id="rId7"/>
    <p:sldId id="284" r:id="rId8"/>
    <p:sldId id="257" r:id="rId9"/>
    <p:sldId id="258" r:id="rId10"/>
    <p:sldId id="259" r:id="rId11"/>
    <p:sldId id="263" r:id="rId12"/>
    <p:sldId id="268" r:id="rId13"/>
    <p:sldId id="264" r:id="rId14"/>
    <p:sldId id="267" r:id="rId15"/>
    <p:sldId id="269" r:id="rId16"/>
    <p:sldId id="265" r:id="rId17"/>
    <p:sldId id="275" r:id="rId18"/>
    <p:sldId id="271" r:id="rId19"/>
    <p:sldId id="279" r:id="rId20"/>
    <p:sldId id="280" r:id="rId21"/>
    <p:sldId id="260" r:id="rId22"/>
    <p:sldId id="261" r:id="rId23"/>
    <p:sldId id="273" r:id="rId24"/>
    <p:sldId id="278" r:id="rId25"/>
    <p:sldId id="274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B8EC3-0701-412C-9F60-4005B719210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4542-BE3E-46A5-A665-FCDF151D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try too much at once.  Practice with technology before using it in your course.  Don’t overwhelm yourself or your course</a:t>
            </a:r>
            <a:r>
              <a:rPr lang="en-US" baseline="0" dirty="0" smtClean="0"/>
              <a:t> with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4542-BE3E-46A5-A665-FCDF151D77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5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other resources available such as library, available campus technology and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4542-BE3E-46A5-A665-FCDF151D77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7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5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90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7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785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5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6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4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5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33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5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04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7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39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93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84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92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7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86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459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0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5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214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5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58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4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5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5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98A5-F1CA-44B3-9EDC-2572F642156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1C3A-4385-407A-ADCE-AB349017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eencast.com/t/ypyB8OE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eencast-o-matic.com/" TargetMode="External"/><Relationship Id="rId2" Type="http://schemas.openxmlformats.org/officeDocument/2006/relationships/hyperlink" Target="http://www.remin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tanpad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Your Student Would Design Your Online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Pilcher</a:t>
            </a:r>
          </a:p>
          <a:p>
            <a:r>
              <a:rPr lang="en-US" dirty="0" smtClean="0"/>
              <a:t>Iowa State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1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who they should contact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LMS Support</a:t>
            </a:r>
          </a:p>
          <a:p>
            <a:r>
              <a:rPr lang="en-US" dirty="0" smtClean="0"/>
              <a:t>Technical support</a:t>
            </a:r>
          </a:p>
          <a:p>
            <a:r>
              <a:rPr lang="en-US" dirty="0" smtClean="0"/>
              <a:t>Technology supplement support</a:t>
            </a:r>
          </a:p>
          <a:p>
            <a:r>
              <a:rPr lang="en-US" dirty="0" smtClean="0"/>
              <a:t>Help desk</a:t>
            </a:r>
          </a:p>
          <a:p>
            <a:r>
              <a:rPr lang="en-US" dirty="0" smtClean="0"/>
              <a:t>Library assistance</a:t>
            </a:r>
          </a:p>
          <a:p>
            <a:r>
              <a:rPr lang="en-US" dirty="0" smtClean="0"/>
              <a:t>Academic or program information</a:t>
            </a:r>
          </a:p>
          <a:p>
            <a:r>
              <a:rPr lang="en-US" dirty="0" smtClean="0"/>
              <a:t>Registration (withdrawal, etc.)</a:t>
            </a:r>
          </a:p>
          <a:p>
            <a:r>
              <a:rPr lang="en-US" dirty="0" smtClean="0"/>
              <a:t>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Over explain</a:t>
            </a:r>
          </a:p>
          <a:p>
            <a:r>
              <a:rPr lang="en-US" sz="3600" dirty="0" smtClean="0"/>
              <a:t>Give thorough directions to decrease questions</a:t>
            </a:r>
          </a:p>
          <a:p>
            <a:r>
              <a:rPr lang="en-US" sz="3600" dirty="0" smtClean="0"/>
              <a:t>Never assume students understand your directions</a:t>
            </a:r>
          </a:p>
          <a:p>
            <a:r>
              <a:rPr lang="en-US" sz="3600" dirty="0" smtClean="0"/>
              <a:t>Provide meaningful and timely responses</a:t>
            </a:r>
          </a:p>
          <a:p>
            <a:r>
              <a:rPr lang="en-US" sz="3600" dirty="0" smtClean="0"/>
              <a:t>Engage students</a:t>
            </a:r>
          </a:p>
          <a:p>
            <a:r>
              <a:rPr lang="en-US" sz="3600" dirty="0" smtClean="0">
                <a:hlinkClick r:id="rId2"/>
              </a:rPr>
              <a:t>Feedback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417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 Guidelines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How to get started</a:t>
            </a:r>
          </a:p>
          <a:p>
            <a:r>
              <a:rPr lang="en-US" sz="3600" dirty="0" smtClean="0"/>
              <a:t>What needs done</a:t>
            </a:r>
          </a:p>
          <a:p>
            <a:r>
              <a:rPr lang="en-US" sz="3600" dirty="0" smtClean="0"/>
              <a:t>When it needs done by</a:t>
            </a:r>
          </a:p>
          <a:p>
            <a:r>
              <a:rPr lang="en-US" sz="3600" dirty="0" smtClean="0"/>
              <a:t>How it should be completed</a:t>
            </a:r>
          </a:p>
          <a:p>
            <a:r>
              <a:rPr lang="en-US" sz="3600" dirty="0" smtClean="0"/>
              <a:t>How/where to ask questions</a:t>
            </a:r>
          </a:p>
          <a:p>
            <a:r>
              <a:rPr lang="en-US" sz="3600" dirty="0" smtClean="0"/>
              <a:t>When/how you will interact</a:t>
            </a:r>
          </a:p>
          <a:p>
            <a:r>
              <a:rPr lang="en-US" sz="3600" dirty="0" smtClean="0"/>
              <a:t>Process for grading and feedback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1213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often will you log-in and interact?</a:t>
            </a:r>
          </a:p>
          <a:p>
            <a:r>
              <a:rPr lang="en-US" dirty="0" smtClean="0"/>
              <a:t>How quickly will you respond to student inquiries?</a:t>
            </a:r>
          </a:p>
          <a:p>
            <a:r>
              <a:rPr lang="en-US" dirty="0" smtClean="0"/>
              <a:t>How do you want students to communicate with you? With each other?</a:t>
            </a:r>
          </a:p>
          <a:p>
            <a:r>
              <a:rPr lang="en-US" dirty="0" smtClean="0"/>
              <a:t>How often should students log on and interact?</a:t>
            </a:r>
          </a:p>
          <a:p>
            <a:r>
              <a:rPr lang="en-US" dirty="0" smtClean="0"/>
              <a:t>How many hours per week should students plan to spend in your course?</a:t>
            </a:r>
          </a:p>
          <a:p>
            <a:r>
              <a:rPr lang="en-US" dirty="0" smtClean="0"/>
              <a:t>How long should an assignment take?</a:t>
            </a:r>
          </a:p>
          <a:p>
            <a:r>
              <a:rPr lang="en-US" dirty="0" smtClean="0"/>
              <a:t>Invite students to interact with you</a:t>
            </a:r>
          </a:p>
          <a:p>
            <a:r>
              <a:rPr lang="en-US" dirty="0" smtClean="0"/>
              <a:t>Communicate regularly with your class</a:t>
            </a:r>
          </a:p>
        </p:txBody>
      </p:sp>
    </p:spTree>
    <p:extLst>
      <p:ext uri="{BB962C8B-B14F-4D97-AF65-F5344CB8AC3E}">
        <p14:creationId xmlns:p14="http://schemas.microsoft.com/office/powerpoint/2010/main" val="17548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Non-Detailed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/>
              <a:t>Example</a:t>
            </a:r>
          </a:p>
          <a:p>
            <a:pPr lvl="1"/>
            <a:r>
              <a:rPr lang="en-US" sz="3200" dirty="0"/>
              <a:t>Assignment: Submit a curriculum plan for a course</a:t>
            </a:r>
          </a:p>
          <a:p>
            <a:endParaRPr lang="en-US" dirty="0" smtClean="0"/>
          </a:p>
          <a:p>
            <a:r>
              <a:rPr lang="en-US" sz="3900" dirty="0"/>
              <a:t>There is value in </a:t>
            </a:r>
            <a:r>
              <a:rPr lang="en-US" sz="3900" dirty="0" smtClean="0"/>
              <a:t>adding rubrics </a:t>
            </a:r>
            <a:r>
              <a:rPr lang="en-US" sz="3900" dirty="0"/>
              <a:t>and example assignments.  Students can’t give you what you want if you don’t ask them for it</a:t>
            </a:r>
          </a:p>
        </p:txBody>
      </p:sp>
    </p:spTree>
    <p:extLst>
      <p:ext uri="{BB962C8B-B14F-4D97-AF65-F5344CB8AC3E}">
        <p14:creationId xmlns:p14="http://schemas.microsoft.com/office/powerpoint/2010/main" val="31377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Examples and Demonstrations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675339"/>
              </p:ext>
            </p:extLst>
          </p:nvPr>
        </p:nvGraphicFramePr>
        <p:xfrm>
          <a:off x="1676400" y="1828800"/>
          <a:ext cx="54864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Videos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Sample</a:t>
                      </a:r>
                      <a:r>
                        <a:rPr lang="en-US" sz="2800" baseline="0" dirty="0" smtClean="0"/>
                        <a:t> Documents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Weekly Introduction</a:t>
                      </a:r>
                      <a:r>
                        <a:rPr lang="en-US" sz="2400" baseline="0" dirty="0" smtClean="0"/>
                        <a:t> and Summary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Assignment samples (good, average,</a:t>
                      </a:r>
                      <a:r>
                        <a:rPr lang="en-US" sz="2400" baseline="0" dirty="0" smtClean="0"/>
                        <a:t> and poor)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Warnings about “trouble spots”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Grading Rubrics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Syllabus overview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Assignment Formatting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 overview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9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Ask for their experiences</a:t>
            </a:r>
          </a:p>
          <a:p>
            <a:r>
              <a:rPr lang="en-US" sz="3200" dirty="0" smtClean="0"/>
              <a:t>Ask them to share what things in their work or life contribute to the course</a:t>
            </a:r>
          </a:p>
          <a:p>
            <a:r>
              <a:rPr lang="en-US" sz="3200" dirty="0" smtClean="0"/>
              <a:t>Have students self-disclose</a:t>
            </a:r>
          </a:p>
          <a:p>
            <a:pPr lvl="1"/>
            <a:r>
              <a:rPr lang="en-US" sz="3200" dirty="0" smtClean="0"/>
              <a:t>Upload Bio and Photo </a:t>
            </a:r>
          </a:p>
          <a:p>
            <a:pPr lvl="1"/>
            <a:r>
              <a:rPr lang="en-US" sz="3200" dirty="0" smtClean="0"/>
              <a:t>Share hopes/expectations</a:t>
            </a:r>
          </a:p>
          <a:p>
            <a:r>
              <a:rPr lang="en-US" sz="3200" dirty="0" smtClean="0"/>
              <a:t>Share yourself and your experiences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56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to Content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Don’t let your LMS and website get in the way of learning</a:t>
            </a:r>
          </a:p>
          <a:p>
            <a:r>
              <a:rPr lang="en-US" sz="2800" dirty="0" smtClean="0"/>
              <a:t>Ask </a:t>
            </a:r>
            <a:r>
              <a:rPr lang="en-US" sz="2800" dirty="0"/>
              <a:t>them to share current news that relates to the topic in discussion boards </a:t>
            </a:r>
            <a:endParaRPr lang="en-US" sz="2800" dirty="0" smtClean="0"/>
          </a:p>
          <a:p>
            <a:r>
              <a:rPr lang="en-US" sz="2800" dirty="0"/>
              <a:t>Ask them to share what things in their work or life contribute to the course</a:t>
            </a:r>
          </a:p>
          <a:p>
            <a:r>
              <a:rPr lang="en-US" sz="2800" dirty="0" smtClean="0"/>
              <a:t>Have them take field trips and write reflections on their experience</a:t>
            </a:r>
          </a:p>
          <a:p>
            <a:r>
              <a:rPr lang="en-US" sz="2800" dirty="0" smtClean="0"/>
              <a:t>Apply course theories and content in unique ways</a:t>
            </a:r>
          </a:p>
          <a:p>
            <a:r>
              <a:rPr lang="en-US" sz="2800" dirty="0" smtClean="0"/>
              <a:t>Ask your students to make an infographic of a reading assignment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75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an app for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Students are more likely to engage with content they can access on their mobile device</a:t>
            </a:r>
          </a:p>
          <a:p>
            <a:r>
              <a:rPr lang="en-US" sz="3200" dirty="0" smtClean="0"/>
              <a:t>Avoid or reduce the amount of downloadable items in your courses</a:t>
            </a:r>
          </a:p>
          <a:p>
            <a:r>
              <a:rPr lang="en-US" sz="3200" dirty="0" smtClean="0"/>
              <a:t>Make sure your videos are accessible to be watched anytime/anywhere</a:t>
            </a:r>
          </a:p>
          <a:p>
            <a:r>
              <a:rPr lang="en-US" sz="3200" dirty="0" smtClean="0"/>
              <a:t>Students can engage with your material on the bus on the way to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406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Use social networks and discussion boards</a:t>
            </a:r>
          </a:p>
          <a:p>
            <a:r>
              <a:rPr lang="en-US" sz="3600" dirty="0" smtClean="0"/>
              <a:t>Take advantage of what students know and can share with each other</a:t>
            </a:r>
          </a:p>
          <a:p>
            <a:r>
              <a:rPr lang="en-US" sz="3600" dirty="0" smtClean="0"/>
              <a:t>Utilize peer teaching and peer learning.</a:t>
            </a:r>
          </a:p>
          <a:p>
            <a:r>
              <a:rPr lang="en-US" sz="3600" dirty="0" smtClean="0"/>
              <a:t>Use group projects and encourage collaboration</a:t>
            </a:r>
          </a:p>
          <a:p>
            <a:r>
              <a:rPr lang="en-US" sz="3600" dirty="0" smtClean="0"/>
              <a:t>Provide a “Student Lounge”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64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Students want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Immediate Feedback</a:t>
            </a:r>
          </a:p>
          <a:p>
            <a:r>
              <a:rPr lang="en-US" sz="2800" dirty="0" smtClean="0"/>
              <a:t>Timely responses</a:t>
            </a:r>
          </a:p>
          <a:p>
            <a:r>
              <a:rPr lang="en-US" sz="2800" dirty="0" smtClean="0"/>
              <a:t>Personalized responses</a:t>
            </a:r>
          </a:p>
          <a:p>
            <a:r>
              <a:rPr lang="en-US" sz="2800" dirty="0" smtClean="0"/>
              <a:t>Personal connection</a:t>
            </a:r>
          </a:p>
          <a:p>
            <a:r>
              <a:rPr lang="en-US" sz="2800" dirty="0" smtClean="0"/>
              <a:t>Multimedia</a:t>
            </a:r>
          </a:p>
          <a:p>
            <a:r>
              <a:rPr lang="en-US" sz="2800" dirty="0" smtClean="0"/>
              <a:t>Interaction</a:t>
            </a:r>
          </a:p>
          <a:p>
            <a:r>
              <a:rPr lang="en-US" sz="2800" dirty="0" smtClean="0"/>
              <a:t>Regular chances for communication </a:t>
            </a:r>
          </a:p>
          <a:p>
            <a:r>
              <a:rPr lang="en-US" sz="2800" dirty="0" smtClean="0"/>
              <a:t>To see your passion for the subject come through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689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Media as a Classroom Tool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Connect with students where they are</a:t>
            </a:r>
          </a:p>
          <a:p>
            <a:r>
              <a:rPr lang="en-US" sz="3200" dirty="0"/>
              <a:t>Offer online office hours through social media channels</a:t>
            </a:r>
          </a:p>
          <a:p>
            <a:r>
              <a:rPr lang="en-US" sz="3200" dirty="0"/>
              <a:t>Facilitate group work and class interaction on social media</a:t>
            </a:r>
          </a:p>
          <a:p>
            <a:r>
              <a:rPr lang="en-US" sz="3200" dirty="0"/>
              <a:t>Increase student communication without increasing your email</a:t>
            </a:r>
          </a:p>
          <a:p>
            <a:r>
              <a:rPr lang="en-US" sz="3200" dirty="0"/>
              <a:t>Increase student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100" dirty="0"/>
              <a:t>Remind 101 </a:t>
            </a:r>
          </a:p>
          <a:p>
            <a:pPr lvl="1"/>
            <a:r>
              <a:rPr lang="en-US" sz="2900" dirty="0">
                <a:hlinkClick r:id="rId2"/>
              </a:rPr>
              <a:t>www.remind.com</a:t>
            </a:r>
            <a:endParaRPr lang="en-US" sz="2900" dirty="0"/>
          </a:p>
          <a:p>
            <a:pPr lvl="1"/>
            <a:r>
              <a:rPr lang="en-US" sz="2900" dirty="0"/>
              <a:t>Teachers sign up, create a class, add students </a:t>
            </a:r>
          </a:p>
          <a:p>
            <a:pPr lvl="1"/>
            <a:r>
              <a:rPr lang="en-US" sz="2900" dirty="0"/>
              <a:t>Sends text message reminder to students</a:t>
            </a:r>
          </a:p>
          <a:p>
            <a:endParaRPr lang="en-US" sz="3100" dirty="0"/>
          </a:p>
          <a:p>
            <a:r>
              <a:rPr lang="en-US" sz="3100" dirty="0"/>
              <a:t>Screencast-O-</a:t>
            </a:r>
            <a:r>
              <a:rPr lang="en-US" sz="3100" dirty="0" err="1"/>
              <a:t>Matic</a:t>
            </a:r>
            <a:endParaRPr lang="en-US" sz="3100" dirty="0"/>
          </a:p>
          <a:p>
            <a:pPr lvl="1"/>
            <a:r>
              <a:rPr lang="en-US" sz="2900" dirty="0">
                <a:hlinkClick r:id="rId3"/>
              </a:rPr>
              <a:t>www.screencast-o-matic.com</a:t>
            </a:r>
            <a:endParaRPr lang="en-US" sz="2900" dirty="0"/>
          </a:p>
          <a:p>
            <a:pPr lvl="1"/>
            <a:r>
              <a:rPr lang="en-US" sz="2900" dirty="0"/>
              <a:t>Screen capture recording on any system</a:t>
            </a:r>
          </a:p>
          <a:p>
            <a:pPr lvl="1"/>
            <a:r>
              <a:rPr lang="en-US" sz="2900" dirty="0"/>
              <a:t>Online tool – does not require installation of any software for </a:t>
            </a:r>
            <a:r>
              <a:rPr lang="en-US" sz="2900" dirty="0" smtClean="0"/>
              <a:t>use</a:t>
            </a:r>
          </a:p>
          <a:p>
            <a:pPr marL="320040" lvl="1" indent="0">
              <a:buNone/>
            </a:pPr>
            <a:endParaRPr lang="en-US" sz="2900" dirty="0"/>
          </a:p>
          <a:p>
            <a:r>
              <a:rPr lang="en-US" sz="3100" dirty="0" err="1"/>
              <a:t>TitanPad</a:t>
            </a:r>
            <a:endParaRPr lang="en-US" sz="3100" dirty="0"/>
          </a:p>
          <a:p>
            <a:pPr lvl="1"/>
            <a:r>
              <a:rPr lang="en-US" sz="2900" dirty="0">
                <a:hlinkClick r:id="rId4"/>
              </a:rPr>
              <a:t>www.titanpad.com</a:t>
            </a:r>
            <a:endParaRPr lang="en-US" sz="2900" dirty="0"/>
          </a:p>
          <a:p>
            <a:pPr lvl="1"/>
            <a:r>
              <a:rPr lang="en-US" sz="2900" dirty="0"/>
              <a:t>Similar to Google Docs for sharable editing</a:t>
            </a:r>
          </a:p>
          <a:p>
            <a:pPr lvl="1"/>
            <a:r>
              <a:rPr lang="en-US" sz="2900" dirty="0"/>
              <a:t>Allows you to track changes</a:t>
            </a:r>
          </a:p>
          <a:p>
            <a:pPr marL="182880" indent="-182880">
              <a:buClr>
                <a:srgbClr val="93A299"/>
              </a:buClr>
              <a:buFont typeface="Arial" pitchFamily="34" charset="0"/>
              <a:buChar char="•"/>
            </a:pPr>
            <a:endParaRPr lang="en-US" dirty="0">
              <a:solidFill>
                <a:srgbClr val="292934"/>
              </a:solidFill>
            </a:endParaRPr>
          </a:p>
          <a:p>
            <a:pPr marL="457200" lvl="1" indent="-182880">
              <a:buClr>
                <a:srgbClr val="93A299"/>
              </a:buClr>
              <a:buSzPct val="85000"/>
              <a:buFont typeface="Arial" pitchFamily="34" charset="0"/>
              <a:buChar char="•"/>
            </a:pPr>
            <a:endParaRPr lang="en-US" sz="2600" dirty="0">
              <a:solidFill>
                <a:srgbClr val="292934"/>
              </a:solidFill>
            </a:endParaRPr>
          </a:p>
          <a:p>
            <a:pPr marL="182880" lvl="0" indent="-182880">
              <a:buClr>
                <a:srgbClr val="93A299"/>
              </a:buClr>
              <a:buSzPct val="85000"/>
            </a:pPr>
            <a:endParaRPr lang="en-US" dirty="0" smtClean="0">
              <a:solidFill>
                <a:srgbClr val="29293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Twitter</a:t>
            </a:r>
          </a:p>
          <a:p>
            <a:pPr lvl="0"/>
            <a:r>
              <a:rPr lang="en-US" sz="3200" dirty="0"/>
              <a:t>Facebook</a:t>
            </a:r>
          </a:p>
          <a:p>
            <a:pPr lvl="0"/>
            <a:r>
              <a:rPr lang="en-US" sz="3200" dirty="0"/>
              <a:t>Google+</a:t>
            </a:r>
          </a:p>
          <a:p>
            <a:pPr lvl="0"/>
            <a:r>
              <a:rPr lang="en-US" sz="3200" dirty="0"/>
              <a:t>Google Hangouts</a:t>
            </a:r>
          </a:p>
          <a:p>
            <a:pPr lvl="0"/>
            <a:r>
              <a:rPr lang="en-US" sz="3200" dirty="0"/>
              <a:t>Google Docs – </a:t>
            </a:r>
            <a:r>
              <a:rPr lang="en-US" sz="3200" dirty="0" err="1"/>
              <a:t>Kaizenz</a:t>
            </a:r>
            <a:r>
              <a:rPr lang="en-US" sz="3200" dirty="0"/>
              <a:t> is a free audio feedback tool that works with Google Docs</a:t>
            </a:r>
          </a:p>
          <a:p>
            <a:r>
              <a:rPr lang="en-US" sz="3200" dirty="0" smtClean="0"/>
              <a:t>Podcast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1714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Technology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Canned Feedback tools</a:t>
            </a:r>
          </a:p>
          <a:p>
            <a:pPr lvl="1"/>
            <a:r>
              <a:rPr lang="en-US" sz="3200" dirty="0" err="1" smtClean="0"/>
              <a:t>Typinator</a:t>
            </a:r>
            <a:endParaRPr lang="en-US" sz="3200" dirty="0" smtClean="0"/>
          </a:p>
          <a:p>
            <a:pPr lvl="1"/>
            <a:r>
              <a:rPr lang="en-US" sz="3200" dirty="0" err="1" smtClean="0"/>
              <a:t>Breevy</a:t>
            </a:r>
            <a:endParaRPr lang="en-US" sz="3200" dirty="0" smtClean="0"/>
          </a:p>
          <a:p>
            <a:pPr lvl="1"/>
            <a:r>
              <a:rPr lang="en-US" sz="3200" dirty="0" smtClean="0"/>
              <a:t>Dash</a:t>
            </a:r>
          </a:p>
          <a:p>
            <a:pPr lvl="1"/>
            <a:r>
              <a:rPr lang="en-US" sz="3200" dirty="0" smtClean="0"/>
              <a:t>Text Expander</a:t>
            </a:r>
          </a:p>
          <a:p>
            <a:pPr lvl="1"/>
            <a:r>
              <a:rPr lang="en-US" sz="3200" dirty="0" smtClean="0"/>
              <a:t>Microsoft Quick Parts</a:t>
            </a:r>
          </a:p>
          <a:p>
            <a:r>
              <a:rPr lang="en-US" sz="3200" dirty="0" smtClean="0"/>
              <a:t>Zoom Video Conferencing</a:t>
            </a:r>
          </a:p>
          <a:p>
            <a:r>
              <a:rPr lang="en-US" sz="3200" dirty="0" smtClean="0"/>
              <a:t>YouTube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Anderson</a:t>
            </a:r>
            <a:r>
              <a:rPr lang="en-US" dirty="0"/>
              <a:t>, T., Rourke, L., Garrison, D., &amp; Archer, W. (2001). Assessing teaching presence in a computer conferencing context. </a:t>
            </a:r>
            <a:r>
              <a:rPr lang="en-US" i="1" dirty="0"/>
              <a:t>Journal of </a:t>
            </a:r>
            <a:r>
              <a:rPr lang="en-US" i="1" dirty="0" err="1"/>
              <a:t>Asyncronous</a:t>
            </a:r>
            <a:r>
              <a:rPr lang="en-US" i="1" dirty="0"/>
              <a:t> Learning Networks, 5(2)</a:t>
            </a:r>
            <a:r>
              <a:rPr lang="en-US" dirty="0"/>
              <a:t>, 1-17.</a:t>
            </a:r>
          </a:p>
          <a:p>
            <a:r>
              <a:rPr lang="en-US" dirty="0" err="1"/>
              <a:t>Arbaugh</a:t>
            </a:r>
            <a:r>
              <a:rPr lang="en-US" dirty="0"/>
              <a:t>, J. (2008). Does the community of inquiry framework predict outcomes in online MBA courses? </a:t>
            </a:r>
            <a:r>
              <a:rPr lang="en-US" i="1" dirty="0"/>
              <a:t>International Review of Research in Open and Distance Learning, 9(2)</a:t>
            </a:r>
            <a:r>
              <a:rPr lang="en-US" dirty="0"/>
              <a:t>, 1-21.</a:t>
            </a:r>
          </a:p>
          <a:p>
            <a:r>
              <a:rPr lang="en-US" dirty="0"/>
              <a:t>Bailey, C. J., &amp; Card, K. A. (2009). Effective pedagogical practices for online teaching: Perception of experienced instructors. </a:t>
            </a:r>
            <a:r>
              <a:rPr lang="en-US" i="1" dirty="0"/>
              <a:t>Internet and Higher Education, 12</a:t>
            </a:r>
            <a:r>
              <a:rPr lang="en-US" dirty="0"/>
              <a:t>, 152-155.</a:t>
            </a:r>
          </a:p>
          <a:p>
            <a:r>
              <a:rPr lang="en-US" dirty="0" err="1"/>
              <a:t>Baumeister</a:t>
            </a:r>
            <a:r>
              <a:rPr lang="en-US" dirty="0"/>
              <a:t>, R., &amp; Leary, M. (1995). The need to </a:t>
            </a:r>
            <a:r>
              <a:rPr lang="en-US" dirty="0" smtClean="0"/>
              <a:t>belong: </a:t>
            </a:r>
            <a:r>
              <a:rPr lang="en-US" dirty="0"/>
              <a:t>Desire for interpersonal attachment as a fundamental human motivation. </a:t>
            </a:r>
            <a:r>
              <a:rPr lang="en-US" i="1" dirty="0"/>
              <a:t>Psychological Bulletin, 117</a:t>
            </a:r>
            <a:r>
              <a:rPr lang="en-US" dirty="0"/>
              <a:t>, 497-529.</a:t>
            </a:r>
          </a:p>
          <a:p>
            <a:r>
              <a:rPr lang="en-US" dirty="0"/>
              <a:t>Bayne, S. (2004). Mere jelly: the bodies of networked learners. </a:t>
            </a:r>
            <a:r>
              <a:rPr lang="en-US" i="1" dirty="0"/>
              <a:t>Sheffield Networked Learning Conference.</a:t>
            </a:r>
            <a:r>
              <a:rPr lang="en-US" dirty="0"/>
              <a:t> </a:t>
            </a:r>
          </a:p>
          <a:p>
            <a:r>
              <a:rPr lang="en-US" dirty="0" err="1"/>
              <a:t>Benke</a:t>
            </a:r>
            <a:r>
              <a:rPr lang="en-US" dirty="0"/>
              <a:t>, M., &amp; Miller, G. (2014). Optimizing Student Support Success through Student Support Services. In G. Miller, M. </a:t>
            </a:r>
            <a:r>
              <a:rPr lang="en-US" dirty="0" err="1"/>
              <a:t>Benke</a:t>
            </a:r>
            <a:r>
              <a:rPr lang="en-US" dirty="0"/>
              <a:t>, B. </a:t>
            </a:r>
            <a:r>
              <a:rPr lang="en-US" dirty="0" err="1"/>
              <a:t>Chaloux</a:t>
            </a:r>
            <a:r>
              <a:rPr lang="en-US" dirty="0"/>
              <a:t>, L. Ragan, R. Schroeder, W. </a:t>
            </a:r>
            <a:r>
              <a:rPr lang="en-US" dirty="0" err="1"/>
              <a:t>Smutz</a:t>
            </a:r>
            <a:r>
              <a:rPr lang="en-US" dirty="0"/>
              <a:t>, et al., </a:t>
            </a:r>
            <a:r>
              <a:rPr lang="en-US" i="1" dirty="0"/>
              <a:t>Leading the e-Learning Transformation of Higher Education</a:t>
            </a:r>
            <a:r>
              <a:rPr lang="en-US" dirty="0"/>
              <a:t> (pp. 132-148). Sterling, VA: Stylus.</a:t>
            </a:r>
          </a:p>
          <a:p>
            <a:r>
              <a:rPr lang="en-US" dirty="0" smtClean="0"/>
              <a:t>Boling</a:t>
            </a:r>
            <a:r>
              <a:rPr lang="en-US" dirty="0"/>
              <a:t>, E., Hough, M., </a:t>
            </a:r>
            <a:r>
              <a:rPr lang="en-US" dirty="0" err="1"/>
              <a:t>Krinsky</a:t>
            </a:r>
            <a:r>
              <a:rPr lang="en-US" dirty="0"/>
              <a:t>, H., </a:t>
            </a:r>
            <a:r>
              <a:rPr lang="en-US" dirty="0" err="1"/>
              <a:t>Saleem</a:t>
            </a:r>
            <a:r>
              <a:rPr lang="en-US" dirty="0"/>
              <a:t>, H., &amp; Stevens, M. (2012). Cutting the distance in distance education: Perspectives on what promotes positive, online learning experiences. </a:t>
            </a:r>
            <a:r>
              <a:rPr lang="en-US" i="1" dirty="0"/>
              <a:t>Internet and Higher Education, 15</a:t>
            </a:r>
            <a:r>
              <a:rPr lang="en-US" dirty="0"/>
              <a:t>, 118-126.</a:t>
            </a:r>
          </a:p>
          <a:p>
            <a:r>
              <a:rPr lang="en-US" dirty="0"/>
              <a:t>Bowen, W. G. (2013). </a:t>
            </a:r>
            <a:r>
              <a:rPr lang="en-US" i="1" dirty="0"/>
              <a:t>Higher Education in the Digital Age.</a:t>
            </a:r>
            <a:r>
              <a:rPr lang="en-US" dirty="0"/>
              <a:t> Princeton: Princeton University Press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Carini</a:t>
            </a:r>
            <a:r>
              <a:rPr lang="en-US" dirty="0"/>
              <a:t>, R. M., </a:t>
            </a:r>
            <a:r>
              <a:rPr lang="en-US" dirty="0" err="1"/>
              <a:t>Kuh</a:t>
            </a:r>
            <a:r>
              <a:rPr lang="en-US" dirty="0"/>
              <a:t>, G. D., &amp; Klein, S. P. (2005). Student Engagement and Student Learning: Testing the Linkages. </a:t>
            </a:r>
            <a:r>
              <a:rPr lang="en-US" i="1" dirty="0"/>
              <a:t>Research in Higher Education, 47(1)</a:t>
            </a:r>
            <a:r>
              <a:rPr lang="en-US" dirty="0"/>
              <a:t>, 1-32.</a:t>
            </a:r>
          </a:p>
          <a:p>
            <a:r>
              <a:rPr lang="en-US" dirty="0" err="1"/>
              <a:t>Chickering</a:t>
            </a:r>
            <a:r>
              <a:rPr lang="en-US" dirty="0"/>
              <a:t>, A. W., &amp; </a:t>
            </a:r>
            <a:r>
              <a:rPr lang="en-US" dirty="0" err="1"/>
              <a:t>Gamson</a:t>
            </a:r>
            <a:r>
              <a:rPr lang="en-US" dirty="0"/>
              <a:t>, Z. F. (1987). Seven Principles for Good Practice in Undergraduate Education. </a:t>
            </a:r>
            <a:r>
              <a:rPr lang="en-US" i="1" dirty="0" err="1"/>
              <a:t>Washinton</a:t>
            </a:r>
            <a:r>
              <a:rPr lang="en-US" i="1" dirty="0"/>
              <a:t> Center News</a:t>
            </a:r>
            <a:r>
              <a:rPr lang="en-US" dirty="0"/>
              <a:t>, 75-81.</a:t>
            </a:r>
          </a:p>
          <a:p>
            <a:r>
              <a:rPr lang="en-US" dirty="0"/>
              <a:t>Christensen, C. M., Horn, M. B., &amp; Johnson, C. W. (2011). </a:t>
            </a:r>
            <a:r>
              <a:rPr lang="en-US" i="1" dirty="0"/>
              <a:t>Disrupting Class.</a:t>
            </a:r>
            <a:r>
              <a:rPr lang="en-US" dirty="0"/>
              <a:t> New York: McGraw Hill.</a:t>
            </a:r>
          </a:p>
          <a:p>
            <a:r>
              <a:rPr lang="en-US" dirty="0" err="1"/>
              <a:t>Correia</a:t>
            </a:r>
            <a:r>
              <a:rPr lang="en-US" dirty="0"/>
              <a:t>, A., &amp; Davis, N. (2008). Intersecting communities of practice in distance education. </a:t>
            </a:r>
            <a:r>
              <a:rPr lang="en-US" i="1" dirty="0"/>
              <a:t>Distance Education, 29(3)</a:t>
            </a:r>
            <a:r>
              <a:rPr lang="en-US" dirty="0"/>
              <a:t>, 289-306.</a:t>
            </a:r>
          </a:p>
          <a:p>
            <a:r>
              <a:rPr lang="en-US" dirty="0"/>
              <a:t>Dawson, S. (2006). A study of the relationship between student communication interaction and sense of community. </a:t>
            </a:r>
            <a:r>
              <a:rPr lang="en-US" i="1" dirty="0"/>
              <a:t>Internet and Higher Education, 9</a:t>
            </a:r>
            <a:r>
              <a:rPr lang="en-US" dirty="0"/>
              <a:t>, 153-162.</a:t>
            </a:r>
          </a:p>
          <a:p>
            <a:r>
              <a:rPr lang="en-US" dirty="0" err="1"/>
              <a:t>Delahunty</a:t>
            </a:r>
            <a:r>
              <a:rPr lang="en-US" dirty="0"/>
              <a:t>, J., </a:t>
            </a:r>
            <a:r>
              <a:rPr lang="en-US" dirty="0" err="1"/>
              <a:t>Verenikina</a:t>
            </a:r>
            <a:r>
              <a:rPr lang="en-US" dirty="0"/>
              <a:t>, I., &amp; Jones, P. (2013). Socio-emotional connections: identity, belonging and learning in online interactions. </a:t>
            </a:r>
            <a:r>
              <a:rPr lang="en-US" i="1" dirty="0"/>
              <a:t>Technology, Pedagogy and Education, 23</a:t>
            </a:r>
            <a:r>
              <a:rPr lang="en-US" dirty="0"/>
              <a:t>, 243-265.</a:t>
            </a:r>
          </a:p>
          <a:p>
            <a:r>
              <a:rPr lang="en-US" dirty="0" err="1"/>
              <a:t>Gallacher-Lepak</a:t>
            </a:r>
            <a:r>
              <a:rPr lang="en-US" dirty="0"/>
              <a:t>, S., Reilly, J., &amp; </a:t>
            </a:r>
            <a:r>
              <a:rPr lang="en-US" dirty="0" err="1"/>
              <a:t>Killion</a:t>
            </a:r>
            <a:r>
              <a:rPr lang="en-US" dirty="0"/>
              <a:t>, C. M. (2009). Nursing student perceptions of community in online learning. </a:t>
            </a:r>
            <a:r>
              <a:rPr lang="en-US" i="1" dirty="0"/>
              <a:t>Contemporary Nurse, 32(1-2)</a:t>
            </a:r>
            <a:r>
              <a:rPr lang="en-US" dirty="0"/>
              <a:t>, 133-146.</a:t>
            </a:r>
          </a:p>
          <a:p>
            <a:r>
              <a:rPr lang="en-US" dirty="0"/>
              <a:t>Garrison, D. (2004). </a:t>
            </a:r>
            <a:r>
              <a:rPr lang="en-US" i="1" dirty="0"/>
              <a:t>Online Community of Inquiry Review: Social, Cognitive, and Teaching Presence Issues.</a:t>
            </a:r>
            <a:r>
              <a:rPr lang="en-US" dirty="0"/>
              <a:t> Retrieved April 20, 2015, from SUNY Learning Network: http://www.google.com/url?sa=t&amp;rct=j&amp;q=&amp;esrc=s&amp;source=web&amp;cd=7&amp;ved=0CFMQFjAG&amp;url=http%3A%2F%2Fwiki.sln.suny.edu%2Fdownload%2Fattachments%2F4032379%2Fv11n1_8garrison.pdf&amp;ei=-0c-VbO4C9K4oQTR8oDoBA&amp;usg=AFQjCNHmFxfmsgti52Bf9WZ-naQq2AlpDQ&amp;sig2=AzO5DrY9Na1PuZ0e</a:t>
            </a:r>
          </a:p>
          <a:p>
            <a:r>
              <a:rPr lang="en-US" dirty="0"/>
              <a:t>Garrison, D., &amp; T. Anderson, W. A. (2000). Critical inquiry in a text based environment: computer conferencing in higher education. </a:t>
            </a:r>
            <a:r>
              <a:rPr lang="en-US" i="1" dirty="0"/>
              <a:t>Internet and Higher Education, 11(2)</a:t>
            </a:r>
            <a:r>
              <a:rPr lang="en-US" dirty="0"/>
              <a:t>, 1-14.</a:t>
            </a:r>
          </a:p>
          <a:p>
            <a:r>
              <a:rPr lang="en-US" dirty="0" err="1"/>
              <a:t>Gunawardena</a:t>
            </a:r>
            <a:r>
              <a:rPr lang="en-US" dirty="0"/>
              <a:t>, C., &amp; </a:t>
            </a:r>
            <a:r>
              <a:rPr lang="en-US" dirty="0" err="1"/>
              <a:t>Zittle</a:t>
            </a:r>
            <a:r>
              <a:rPr lang="en-US" dirty="0"/>
              <a:t>, F. (1997). Social presence as a predictor of satisfaction within a computer-mediated conferencing environment. </a:t>
            </a:r>
            <a:r>
              <a:rPr lang="en-US" i="1" dirty="0"/>
              <a:t>American Journal of Distance Education, 11(3)</a:t>
            </a:r>
            <a:r>
              <a:rPr lang="en-US" dirty="0"/>
              <a:t>, 8-26.</a:t>
            </a:r>
          </a:p>
          <a:p>
            <a:r>
              <a:rPr lang="en-US" dirty="0"/>
              <a:t>Hill, J. R., Song, L., &amp; West, R. (2009). Social Learning Theory and Web-Based Learning Environments: A Review of Research and Discussion of Implications. </a:t>
            </a:r>
            <a:r>
              <a:rPr lang="en-US" i="1" dirty="0"/>
              <a:t>American Journal of Distance Education, 23(2)</a:t>
            </a:r>
            <a:r>
              <a:rPr lang="en-US" dirty="0"/>
              <a:t>, 88-103.</a:t>
            </a:r>
          </a:p>
          <a:p>
            <a:r>
              <a:rPr lang="en-US" dirty="0"/>
              <a:t>Holder, B. (2007). An investigation of hope, academics, environment, and motivation as predictors of persistence in higher education online programs. </a:t>
            </a:r>
            <a:r>
              <a:rPr lang="en-US" i="1" dirty="0"/>
              <a:t>Internet and Higher Education, 10</a:t>
            </a:r>
            <a:r>
              <a:rPr lang="en-US" dirty="0"/>
              <a:t>, 245-260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03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err="1" smtClean="0"/>
              <a:t>Kuh</a:t>
            </a:r>
            <a:r>
              <a:rPr lang="en-US" dirty="0"/>
              <a:t>, G. D. (2001). Assessing what really matters to students. </a:t>
            </a:r>
            <a:r>
              <a:rPr lang="en-US" i="1" dirty="0"/>
              <a:t>Change</a:t>
            </a:r>
            <a:r>
              <a:rPr lang="en-US" dirty="0"/>
              <a:t>, 10-17.</a:t>
            </a:r>
          </a:p>
          <a:p>
            <a:r>
              <a:rPr lang="en-US" dirty="0" smtClean="0"/>
              <a:t>Lee</a:t>
            </a:r>
            <a:r>
              <a:rPr lang="en-US" dirty="0"/>
              <a:t>, S. J., Srinivasan, S., Trail, T., Lewis, D., &amp; Lopez, S. (2011). Examining the relationship among student perception of support, course satisfaction, and learning outcomes in online learning. </a:t>
            </a:r>
            <a:r>
              <a:rPr lang="en-US" i="1" dirty="0"/>
              <a:t>Internet and Higher Education, 14</a:t>
            </a:r>
            <a:r>
              <a:rPr lang="en-US" dirty="0"/>
              <a:t>, 158-163.</a:t>
            </a:r>
          </a:p>
          <a:p>
            <a:r>
              <a:rPr lang="en-US" dirty="0"/>
              <a:t>Liu, X., </a:t>
            </a:r>
            <a:r>
              <a:rPr lang="en-US" dirty="0" err="1"/>
              <a:t>Magjuka</a:t>
            </a:r>
            <a:r>
              <a:rPr lang="en-US" dirty="0"/>
              <a:t>, R. J., Bonk, C. J., &amp; Lee, S.-h. (2007). Does Sense of Community Matter? </a:t>
            </a:r>
            <a:r>
              <a:rPr lang="en-US" i="1" dirty="0"/>
              <a:t>The Quarterly Review of Distance Education, 8 (1)</a:t>
            </a:r>
            <a:r>
              <a:rPr lang="en-US" dirty="0"/>
              <a:t>, 9-24.</a:t>
            </a:r>
          </a:p>
          <a:p>
            <a:r>
              <a:rPr lang="en-US" dirty="0"/>
              <a:t>Lorenzo, G., &amp; Moore, J. (2002). </a:t>
            </a:r>
            <a:r>
              <a:rPr lang="en-US" i="1" dirty="0"/>
              <a:t>Five Pillars of Quality Online Education.</a:t>
            </a:r>
            <a:r>
              <a:rPr lang="en-US" dirty="0"/>
              <a:t> Newburyport, MA: Alfred P. Sloan Foundation.</a:t>
            </a:r>
          </a:p>
          <a:p>
            <a:r>
              <a:rPr lang="en-US" dirty="0" err="1" smtClean="0"/>
              <a:t>McInnerney</a:t>
            </a:r>
            <a:r>
              <a:rPr lang="en-US" dirty="0"/>
              <a:t>, J. M., &amp; Roberts, T. S. (2004). Online Learning: Social Interaction and the Creation of a Sense of Community. </a:t>
            </a:r>
            <a:r>
              <a:rPr lang="en-US" i="1" dirty="0"/>
              <a:t>Educational Technology &amp; Society, 7(3)</a:t>
            </a:r>
            <a:r>
              <a:rPr lang="en-US" dirty="0"/>
              <a:t>, 73-81.</a:t>
            </a:r>
          </a:p>
          <a:p>
            <a:r>
              <a:rPr lang="en-US" dirty="0" smtClean="0"/>
              <a:t>Miller</a:t>
            </a:r>
            <a:r>
              <a:rPr lang="en-US" dirty="0"/>
              <a:t>, M. D. (2014). </a:t>
            </a:r>
            <a:r>
              <a:rPr lang="en-US" i="1" dirty="0"/>
              <a:t>Minds Online: Teaching Effectively with Technology.</a:t>
            </a:r>
            <a:r>
              <a:rPr lang="en-US" dirty="0"/>
              <a:t> Cambridge: Harvard University Press.</a:t>
            </a:r>
          </a:p>
          <a:p>
            <a:r>
              <a:rPr lang="en-US" dirty="0" err="1"/>
              <a:t>Paechter</a:t>
            </a:r>
            <a:r>
              <a:rPr lang="en-US" dirty="0"/>
              <a:t>, M., Maier, B., &amp; </a:t>
            </a:r>
            <a:r>
              <a:rPr lang="en-US" dirty="0" err="1"/>
              <a:t>Macher</a:t>
            </a:r>
            <a:r>
              <a:rPr lang="en-US" dirty="0"/>
              <a:t>, D. (2010). Students' expectations of, and experiences in e-learning: Their relation to learning achievements and course satisfaction. </a:t>
            </a:r>
            <a:r>
              <a:rPr lang="en-US" i="1" dirty="0"/>
              <a:t>Computers &amp; Education, 54</a:t>
            </a:r>
            <a:r>
              <a:rPr lang="en-US" dirty="0"/>
              <a:t>, 222-229.</a:t>
            </a:r>
          </a:p>
          <a:p>
            <a:r>
              <a:rPr lang="en-US" dirty="0" err="1"/>
              <a:t>Pelz</a:t>
            </a:r>
            <a:r>
              <a:rPr lang="en-US" dirty="0"/>
              <a:t>, B. (2004). (My) Three Principles of Effective Online Pedagogy. </a:t>
            </a:r>
            <a:r>
              <a:rPr lang="en-US" i="1" dirty="0"/>
              <a:t>JALN, 8(3)</a:t>
            </a:r>
            <a:r>
              <a:rPr lang="en-US" dirty="0"/>
              <a:t>, 33-47.</a:t>
            </a:r>
          </a:p>
          <a:p>
            <a:r>
              <a:rPr lang="en-US" dirty="0" err="1"/>
              <a:t>Perotta</a:t>
            </a:r>
            <a:r>
              <a:rPr lang="en-US" dirty="0"/>
              <a:t>, C. (2006). Learning to be a psychologist: the construction of identity in an online forum. </a:t>
            </a:r>
            <a:r>
              <a:rPr lang="en-US" i="1" dirty="0"/>
              <a:t>Journal of Computer Assisted Learning, 22</a:t>
            </a:r>
            <a:r>
              <a:rPr lang="en-US" dirty="0"/>
              <a:t>, 456-466.</a:t>
            </a:r>
          </a:p>
          <a:p>
            <a:r>
              <a:rPr lang="en-US" dirty="0" err="1"/>
              <a:t>Renes</a:t>
            </a:r>
            <a:r>
              <a:rPr lang="en-US" dirty="0"/>
              <a:t>, S. L., &amp; Strange, A. T. (2011). Using Technology to Enhance Higher Education. </a:t>
            </a:r>
            <a:r>
              <a:rPr lang="en-US" i="1" dirty="0"/>
              <a:t>Innovations in Higher Education Vol. 36</a:t>
            </a:r>
            <a:r>
              <a:rPr lang="en-US" dirty="0"/>
              <a:t>, 203-213.</a:t>
            </a:r>
          </a:p>
          <a:p>
            <a:r>
              <a:rPr lang="en-US" dirty="0" err="1"/>
              <a:t>Rovai</a:t>
            </a:r>
            <a:r>
              <a:rPr lang="en-US" dirty="0"/>
              <a:t>, A. P. (2002). Sense of community, perceived cognitive learning, and persistence in asynchronous learning networks. </a:t>
            </a:r>
            <a:r>
              <a:rPr lang="en-US" i="1" dirty="0"/>
              <a:t>Internet and Higher Education, 5</a:t>
            </a:r>
            <a:r>
              <a:rPr lang="en-US" dirty="0"/>
              <a:t>, 319-332.</a:t>
            </a:r>
          </a:p>
          <a:p>
            <a:r>
              <a:rPr lang="en-US" dirty="0" err="1"/>
              <a:t>Rovai</a:t>
            </a:r>
            <a:r>
              <a:rPr lang="en-US" dirty="0"/>
              <a:t>, A. P., &amp; </a:t>
            </a:r>
            <a:r>
              <a:rPr lang="en-US" dirty="0" err="1"/>
              <a:t>Wighting</a:t>
            </a:r>
            <a:r>
              <a:rPr lang="en-US" dirty="0"/>
              <a:t>, M. J. (2005). Feelings of alienation and community among higher education students in a virtual classroom. </a:t>
            </a:r>
            <a:r>
              <a:rPr lang="en-US" i="1" dirty="0"/>
              <a:t>Internet and Higher Education, 8</a:t>
            </a:r>
            <a:r>
              <a:rPr lang="en-US" dirty="0"/>
              <a:t>, 97-110.</a:t>
            </a:r>
          </a:p>
          <a:p>
            <a:r>
              <a:rPr lang="en-US" dirty="0" err="1"/>
              <a:t>Rovai</a:t>
            </a:r>
            <a:r>
              <a:rPr lang="en-US" dirty="0"/>
              <a:t>, A., </a:t>
            </a:r>
            <a:r>
              <a:rPr lang="en-US" dirty="0" err="1"/>
              <a:t>Ponton</a:t>
            </a:r>
            <a:r>
              <a:rPr lang="en-US" dirty="0"/>
              <a:t>, M. K., &amp; Baker, J. D. (2008). </a:t>
            </a:r>
            <a:r>
              <a:rPr lang="en-US" i="1" dirty="0"/>
              <a:t>Distance Learning in Higher Education.</a:t>
            </a:r>
            <a:r>
              <a:rPr lang="en-US" dirty="0"/>
              <a:t> New York, NY: Teachers College Press.</a:t>
            </a:r>
          </a:p>
          <a:p>
            <a:r>
              <a:rPr lang="en-US" dirty="0" err="1"/>
              <a:t>Rovai</a:t>
            </a:r>
            <a:r>
              <a:rPr lang="en-US" dirty="0"/>
              <a:t>, A., </a:t>
            </a:r>
            <a:r>
              <a:rPr lang="en-US" dirty="0" err="1"/>
              <a:t>Wighting</a:t>
            </a:r>
            <a:r>
              <a:rPr lang="en-US" dirty="0"/>
              <a:t>, M., &amp; Liu, J. (2005). School climate: Sense of classroom and school communities in online and on-campus higher education courses. </a:t>
            </a:r>
            <a:r>
              <a:rPr lang="en-US" i="1" dirty="0"/>
              <a:t>Quarterly Review of Distance Education, 6</a:t>
            </a:r>
            <a:r>
              <a:rPr lang="en-US" dirty="0"/>
              <a:t>, 361-374.</a:t>
            </a:r>
          </a:p>
          <a:p>
            <a:r>
              <a:rPr lang="en-US" dirty="0" err="1"/>
              <a:t>Rovai</a:t>
            </a:r>
            <a:r>
              <a:rPr lang="en-US" dirty="0"/>
              <a:t>, A., </a:t>
            </a:r>
            <a:r>
              <a:rPr lang="en-US" dirty="0" err="1"/>
              <a:t>Wighting</a:t>
            </a:r>
            <a:r>
              <a:rPr lang="en-US" dirty="0"/>
              <a:t>, M., &amp; Lucking, R. (2004). The classroom and school community inventory. </a:t>
            </a:r>
            <a:r>
              <a:rPr lang="en-US" i="1" dirty="0"/>
              <a:t>Internet and Higher Education, 7</a:t>
            </a:r>
            <a:r>
              <a:rPr lang="en-US" dirty="0"/>
              <a:t>, 263-280.</a:t>
            </a:r>
          </a:p>
          <a:p>
            <a:r>
              <a:rPr lang="en-US" dirty="0"/>
              <a:t>Ryman, S., Burrell, L., &amp; Richardson, B. (2009). Creating and Sustaining Online Learning Communities: Designing Environments for Transformative Learning. </a:t>
            </a:r>
            <a:r>
              <a:rPr lang="en-US" i="1" dirty="0"/>
              <a:t>International Journal of Pedagogies and Learning, 5(3)</a:t>
            </a:r>
            <a:r>
              <a:rPr lang="en-US" dirty="0"/>
              <a:t>, 46-58.</a:t>
            </a:r>
          </a:p>
          <a:p>
            <a:r>
              <a:rPr lang="en-US" dirty="0" err="1"/>
              <a:t>Sadera</a:t>
            </a:r>
            <a:r>
              <a:rPr lang="en-US" dirty="0"/>
              <a:t>, W. A., Robertson, J., Song, L., &amp; </a:t>
            </a:r>
            <a:r>
              <a:rPr lang="en-US" dirty="0" err="1"/>
              <a:t>Midon</a:t>
            </a:r>
            <a:r>
              <a:rPr lang="en-US" dirty="0"/>
              <a:t>, M. N. (2009). The Role of Community in Online Learning Success. </a:t>
            </a:r>
            <a:r>
              <a:rPr lang="en-US" i="1" dirty="0"/>
              <a:t>Journal of Online Learning and Teaching, 5(2)</a:t>
            </a:r>
            <a:r>
              <a:rPr lang="en-US" dirty="0"/>
              <a:t>, 277-285.</a:t>
            </a:r>
          </a:p>
          <a:p>
            <a:r>
              <a:rPr lang="en-US" dirty="0" err="1"/>
              <a:t>Selingo</a:t>
            </a:r>
            <a:r>
              <a:rPr lang="en-US" dirty="0"/>
              <a:t>, J. J. (2013). </a:t>
            </a:r>
            <a:r>
              <a:rPr lang="en-US" i="1" dirty="0"/>
              <a:t>College (Un) Bound.</a:t>
            </a:r>
            <a:r>
              <a:rPr lang="en-US" dirty="0"/>
              <a:t> Boston: New Harvest Houghton Mifflin Harcourt.</a:t>
            </a:r>
          </a:p>
          <a:p>
            <a:r>
              <a:rPr lang="en-US" dirty="0" err="1"/>
              <a:t>Shea</a:t>
            </a:r>
            <a:r>
              <a:rPr lang="en-US" dirty="0"/>
              <a:t>, P., &amp; </a:t>
            </a:r>
            <a:r>
              <a:rPr lang="en-US" dirty="0" err="1"/>
              <a:t>Bidjerano</a:t>
            </a:r>
            <a:r>
              <a:rPr lang="en-US" dirty="0"/>
              <a:t>, T. (2009). Community of inquiry as a theoretical framework to foster "epistemic engagement" and "cognitive presence" in online education. </a:t>
            </a:r>
            <a:r>
              <a:rPr lang="en-US" i="1" dirty="0"/>
              <a:t>Computers &amp; Education, 52</a:t>
            </a:r>
            <a:r>
              <a:rPr lang="en-US" dirty="0"/>
              <a:t>, 543-553.</a:t>
            </a:r>
          </a:p>
          <a:p>
            <a:r>
              <a:rPr lang="en-US" dirty="0" err="1"/>
              <a:t>Shea</a:t>
            </a:r>
            <a:r>
              <a:rPr lang="en-US" dirty="0"/>
              <a:t>, P., Li, C. S., &amp; Pickett, A. (2006). A study of teaching presence and student sense of learning community in fully online and web-enhanced college courses. </a:t>
            </a:r>
            <a:r>
              <a:rPr lang="en-US" i="1" dirty="0"/>
              <a:t>Internet and Higher Education, 9</a:t>
            </a:r>
            <a:r>
              <a:rPr lang="en-US" dirty="0"/>
              <a:t>, 175-190.</a:t>
            </a:r>
          </a:p>
          <a:p>
            <a:r>
              <a:rPr lang="en-US" dirty="0" err="1"/>
              <a:t>Shea</a:t>
            </a:r>
            <a:r>
              <a:rPr lang="en-US" dirty="0"/>
              <a:t>, P., Li, C., Swan, K., &amp; Pickett, A. (2002). Developing learning community in online asynchronous college courses. </a:t>
            </a:r>
            <a:r>
              <a:rPr lang="en-US" i="1" dirty="0"/>
              <a:t>Journal of Asynchronous Learning, 9(4)</a:t>
            </a:r>
            <a:r>
              <a:rPr lang="en-US" dirty="0"/>
              <a:t>, 59-82.</a:t>
            </a:r>
          </a:p>
          <a:p>
            <a:r>
              <a:rPr lang="en-US" dirty="0"/>
              <a:t>Shelton, K., &amp; </a:t>
            </a:r>
            <a:r>
              <a:rPr lang="en-US" dirty="0" err="1"/>
              <a:t>Saltsman</a:t>
            </a:r>
            <a:r>
              <a:rPr lang="en-US" dirty="0"/>
              <a:t>, G. (2005). </a:t>
            </a:r>
            <a:r>
              <a:rPr lang="en-US" i="1" dirty="0"/>
              <a:t>An Administrators Guide to Online Education.</a:t>
            </a:r>
            <a:r>
              <a:rPr lang="en-US" dirty="0"/>
              <a:t> Greenwich: Information Age Publishing.</a:t>
            </a:r>
          </a:p>
          <a:p>
            <a:r>
              <a:rPr lang="en-US" dirty="0"/>
              <a:t>Shelton, K., &amp; </a:t>
            </a:r>
            <a:r>
              <a:rPr lang="en-US" dirty="0" err="1"/>
              <a:t>Saltsman</a:t>
            </a:r>
            <a:r>
              <a:rPr lang="en-US" dirty="0"/>
              <a:t>, G. (2005). </a:t>
            </a:r>
            <a:r>
              <a:rPr lang="en-US" i="1" dirty="0"/>
              <a:t>An Administrator's Guide to Online Education.</a:t>
            </a:r>
            <a:r>
              <a:rPr lang="en-US" dirty="0"/>
              <a:t> Greenwich, CT: Information Age Publishing.</a:t>
            </a:r>
          </a:p>
          <a:p>
            <a:r>
              <a:rPr lang="en-US" dirty="0"/>
              <a:t>Simpson, O. (2012). </a:t>
            </a:r>
            <a:r>
              <a:rPr lang="en-US" i="1" dirty="0"/>
              <a:t>Supporting Students for Success in Online and Distance Education.</a:t>
            </a:r>
            <a:r>
              <a:rPr lang="en-US" dirty="0"/>
              <a:t> New York, NY: Routledge.</a:t>
            </a:r>
          </a:p>
          <a:p>
            <a:r>
              <a:rPr lang="en-US" dirty="0"/>
              <a:t>Stansfield, M., McLellan, E., &amp; Connolly, T. (2004). Enhancing Student Performance in Online Learning and Traditional Face-to-Face Class Delivery. </a:t>
            </a:r>
            <a:r>
              <a:rPr lang="en-US" i="1" dirty="0"/>
              <a:t>Journal of Information Technology Education,3</a:t>
            </a:r>
            <a:r>
              <a:rPr lang="en-US" dirty="0"/>
              <a:t>, 173-189.</a:t>
            </a:r>
          </a:p>
          <a:p>
            <a:r>
              <a:rPr lang="en-US" dirty="0"/>
              <a:t>Strayhorn, T. L. (2012). </a:t>
            </a:r>
            <a:r>
              <a:rPr lang="en-US" i="1" dirty="0"/>
              <a:t>College Students' Sense of Belonging: A Key to Educational Success for all Students.</a:t>
            </a:r>
            <a:r>
              <a:rPr lang="en-US" dirty="0"/>
              <a:t> New York: Routledge.</a:t>
            </a:r>
          </a:p>
          <a:p>
            <a:r>
              <a:rPr lang="en-US" dirty="0"/>
              <a:t>Tinto, V. (1997). Classrooms as communities-exploring the educational character of student persistence. </a:t>
            </a:r>
            <a:r>
              <a:rPr lang="en-US" i="1" dirty="0"/>
              <a:t>Journal of Higher Education, 68 (6)</a:t>
            </a:r>
            <a:r>
              <a:rPr lang="en-US" dirty="0"/>
              <a:t>, 599-623.</a:t>
            </a:r>
          </a:p>
          <a:p>
            <a:r>
              <a:rPr lang="en-US" dirty="0"/>
              <a:t>Wise, A., Duffy, T., &amp; </a:t>
            </a:r>
            <a:r>
              <a:rPr lang="en-US" dirty="0" err="1"/>
              <a:t>Padmanabhan</a:t>
            </a:r>
            <a:r>
              <a:rPr lang="en-US" dirty="0"/>
              <a:t>, P. (2008). Deepening online conversation. </a:t>
            </a:r>
            <a:r>
              <a:rPr lang="en-US" i="1" dirty="0"/>
              <a:t>Educational Technology, 48(4)</a:t>
            </a:r>
            <a:r>
              <a:rPr lang="en-US" dirty="0"/>
              <a:t>, 3-11.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7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Student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Absent Instructor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94953"/>
            <a:ext cx="498691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6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your content and course before the semester begins</a:t>
            </a:r>
          </a:p>
          <a:p>
            <a:r>
              <a:rPr lang="en-US" dirty="0" smtClean="0"/>
              <a:t>Make sure all links work</a:t>
            </a:r>
          </a:p>
          <a:p>
            <a:r>
              <a:rPr lang="en-US" dirty="0" smtClean="0"/>
              <a:t>Check syllabus and other information for correct dates, contact, etc.</a:t>
            </a:r>
          </a:p>
          <a:p>
            <a:r>
              <a:rPr lang="en-US" dirty="0" smtClean="0"/>
              <a:t>Organize your course by modules</a:t>
            </a:r>
          </a:p>
          <a:p>
            <a:r>
              <a:rPr lang="en-US" dirty="0" smtClean="0"/>
              <a:t>Give your files names that make sense to your students or others who have never seen the content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5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371600" y="2547938"/>
            <a:ext cx="7772400" cy="1338262"/>
          </a:xfrm>
        </p:spPr>
        <p:txBody>
          <a:bodyPr/>
          <a:lstStyle/>
          <a:p>
            <a:r>
              <a:rPr lang="en-US" dirty="0" smtClean="0"/>
              <a:t>Pages 6-8 are non examples of sufficient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0761"/>
            <a:ext cx="471487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7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314325"/>
            <a:ext cx="645795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15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38113"/>
            <a:ext cx="5305425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98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Break your syllabus into sections</a:t>
            </a:r>
          </a:p>
          <a:p>
            <a:r>
              <a:rPr lang="en-US" sz="3200" dirty="0" smtClean="0"/>
              <a:t>Break your course and videos into </a:t>
            </a:r>
            <a:r>
              <a:rPr lang="en-US" sz="3200" smtClean="0"/>
              <a:t>short sections</a:t>
            </a:r>
            <a:endParaRPr lang="en-US" sz="3200" dirty="0" smtClean="0"/>
          </a:p>
          <a:p>
            <a:r>
              <a:rPr lang="en-US" sz="3200" dirty="0" smtClean="0"/>
              <a:t>Use technology </a:t>
            </a:r>
          </a:p>
          <a:p>
            <a:r>
              <a:rPr lang="en-US" sz="3200" dirty="0" smtClean="0"/>
              <a:t>Create “canned” feedback that can be customized</a:t>
            </a:r>
          </a:p>
          <a:p>
            <a:r>
              <a:rPr lang="en-US" sz="3200" dirty="0" smtClean="0"/>
              <a:t>Provide students with the resources they need to succeed</a:t>
            </a:r>
          </a:p>
          <a:p>
            <a:r>
              <a:rPr lang="en-US" sz="3200" dirty="0" smtClean="0"/>
              <a:t>Use features in your LMS for organization if available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3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2459</Words>
  <Application>Microsoft Office PowerPoint</Application>
  <PresentationFormat>On-screen Show (4:3)</PresentationFormat>
  <Paragraphs>195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1_Office Theme</vt:lpstr>
      <vt:lpstr>How Your Student Would Design Your Online Course</vt:lpstr>
      <vt:lpstr>What do Students want most?</vt:lpstr>
      <vt:lpstr>#1 Student Complaint</vt:lpstr>
      <vt:lpstr>Organize</vt:lpstr>
      <vt:lpstr>Non Examples</vt:lpstr>
      <vt:lpstr>PowerPoint Presentation</vt:lpstr>
      <vt:lpstr>PowerPoint Presentation</vt:lpstr>
      <vt:lpstr>PowerPoint Presentation</vt:lpstr>
      <vt:lpstr>Simplify</vt:lpstr>
      <vt:lpstr>Tell Students who they should contact </vt:lpstr>
      <vt:lpstr>Communicate</vt:lpstr>
      <vt:lpstr>Clear Guidelines and Expectations</vt:lpstr>
      <vt:lpstr>Communicate</vt:lpstr>
      <vt:lpstr>Example of Non-Detailed Communication</vt:lpstr>
      <vt:lpstr>Provide Examples and Demonstrations</vt:lpstr>
      <vt:lpstr>Engage</vt:lpstr>
      <vt:lpstr>Student to Content Engagement</vt:lpstr>
      <vt:lpstr>There’s an app for that</vt:lpstr>
      <vt:lpstr>Peer-to-Peer Interaction</vt:lpstr>
      <vt:lpstr>Social Media as a Classroom Tool</vt:lpstr>
      <vt:lpstr>Free Technology</vt:lpstr>
      <vt:lpstr>Technology cont.</vt:lpstr>
      <vt:lpstr>Free Technology (Cont.)</vt:lpstr>
      <vt:lpstr>Resources</vt:lpstr>
      <vt:lpstr>Resources (Cont.)</vt:lpstr>
    </vt:vector>
  </TitlesOfParts>
  <Company>College of Ag and Life Sciences - Iowa State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Pilcher, Amy J [BCAIT]</dc:creator>
  <cp:lastModifiedBy>Jonathan B. Coons</cp:lastModifiedBy>
  <cp:revision>31</cp:revision>
  <dcterms:created xsi:type="dcterms:W3CDTF">2014-10-30T15:33:15Z</dcterms:created>
  <dcterms:modified xsi:type="dcterms:W3CDTF">2015-05-20T13:27:08Z</dcterms:modified>
</cp:coreProperties>
</file>